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eibitkaribaev7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692696"/>
            <a:ext cx="7772400" cy="1658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/>
              <a:t>Антенна-фидерлік құрылғылар және электромагниттік толқындардың таралуы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6" y="2852936"/>
            <a:ext cx="6400800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3-лекция. Радиотолқындардың таралуының теориялық элементтері</a:t>
            </a:r>
          </a:p>
          <a:p>
            <a:endParaRPr lang="kk-KZ" dirty="0"/>
          </a:p>
          <a:p>
            <a:endParaRPr lang="kk-KZ" dirty="0"/>
          </a:p>
          <a:p>
            <a:r>
              <a:rPr lang="kk-KZ" dirty="0"/>
              <a:t>Карибаев Бейбит Абдирбекович</a:t>
            </a:r>
          </a:p>
          <a:p>
            <a:r>
              <a:rPr lang="en-US" dirty="0">
                <a:hlinkClick r:id="rId2"/>
              </a:rPr>
              <a:t>beibitkaribaev7@gmail.com</a:t>
            </a:r>
            <a:r>
              <a:rPr lang="kk-KZ" dirty="0"/>
              <a:t> 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04F64E3-0D50-45ED-A5B8-7D1CDB99E5BE}" type="datetime1">
              <a:rPr lang="ru-RU" smtClean="0"/>
              <a:t>15.09.2022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0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EF423-9A54-4632-11D1-477262FB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102C24-23C4-13E0-FCA9-9E5EC98FD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960"/>
            <a:ext cx="8229600" cy="4525963"/>
          </a:xfrm>
        </p:spPr>
        <p:txBody>
          <a:bodyPr/>
          <a:lstStyle/>
          <a:p>
            <a:r>
              <a:rPr lang="ru-RU" b="1" dirty="0" err="1"/>
              <a:t>Декаметрлік</a:t>
            </a:r>
            <a:r>
              <a:rPr lang="ru-RU" b="1" dirty="0"/>
              <a:t> </a:t>
            </a:r>
            <a:r>
              <a:rPr lang="ru-RU" b="1" dirty="0" err="1"/>
              <a:t>толқындар</a:t>
            </a:r>
            <a:r>
              <a:rPr lang="ru-RU" b="1" dirty="0"/>
              <a:t> </a:t>
            </a:r>
            <a:r>
              <a:rPr lang="ru-RU" dirty="0" err="1"/>
              <a:t>беттік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кеңістіктік</a:t>
            </a:r>
            <a:r>
              <a:rPr lang="ru-RU" dirty="0"/>
              <a:t> </a:t>
            </a:r>
            <a:r>
              <a:rPr lang="ru-RU" dirty="0" err="1"/>
              <a:t>толқындар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таралады</a:t>
            </a:r>
            <a:r>
              <a:rPr lang="ru-RU" dirty="0"/>
              <a:t>.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бетіндегі</a:t>
            </a:r>
            <a:r>
              <a:rPr lang="ru-RU" dirty="0"/>
              <a:t> </a:t>
            </a:r>
            <a:r>
              <a:rPr lang="ru-RU" dirty="0" err="1"/>
              <a:t>толқындардың</a:t>
            </a:r>
            <a:r>
              <a:rPr lang="ru-RU" dirty="0"/>
              <a:t> </a:t>
            </a:r>
            <a:r>
              <a:rPr lang="ru-RU" dirty="0" err="1"/>
              <a:t>таралуы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бетімен</a:t>
            </a:r>
            <a:r>
              <a:rPr lang="ru-RU" dirty="0"/>
              <a:t> </a:t>
            </a:r>
            <a:r>
              <a:rPr lang="ru-RU" dirty="0" err="1"/>
              <a:t>күшті</a:t>
            </a:r>
            <a:r>
              <a:rPr lang="ru-RU" dirty="0"/>
              <a:t> </a:t>
            </a:r>
            <a:r>
              <a:rPr lang="ru-RU" dirty="0" err="1"/>
              <a:t>сіңірілуіне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қысқа</a:t>
            </a:r>
            <a:r>
              <a:rPr lang="ru-RU" dirty="0"/>
              <a:t> </a:t>
            </a:r>
            <a:r>
              <a:rPr lang="kk-KZ" dirty="0"/>
              <a:t>қашықтықтармен</a:t>
            </a:r>
            <a:r>
              <a:rPr lang="ru-RU" dirty="0"/>
              <a:t> </a:t>
            </a:r>
            <a:r>
              <a:rPr lang="ru-RU" dirty="0" err="1"/>
              <a:t>шектеледі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толқындар</a:t>
            </a:r>
            <a:r>
              <a:rPr lang="ru-RU" dirty="0"/>
              <a:t> ионосфера мен </a:t>
            </a:r>
            <a:r>
              <a:rPr lang="ru-RU" dirty="0" err="1"/>
              <a:t>Жерден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шағылысу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аспан</a:t>
            </a:r>
            <a:r>
              <a:rPr lang="ru-RU" dirty="0"/>
              <a:t> </a:t>
            </a:r>
            <a:r>
              <a:rPr lang="ru-RU" dirty="0" err="1"/>
              <a:t>толқыны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ұзақ</a:t>
            </a:r>
            <a:r>
              <a:rPr lang="ru-RU" dirty="0"/>
              <a:t> </a:t>
            </a:r>
            <a:r>
              <a:rPr lang="ru-RU" dirty="0" err="1"/>
              <a:t>қашықтыққа</a:t>
            </a:r>
            <a:r>
              <a:rPr lang="ru-RU" dirty="0"/>
              <a:t> </a:t>
            </a:r>
            <a:r>
              <a:rPr lang="ru-RU" dirty="0" err="1"/>
              <a:t>тарай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76284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BA213-0575-8ADC-1984-2B58E9698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281B84-AEA9-827A-F309-FEF43CBE8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E9A9E6-A8DB-A1A9-E2E6-B0859BBE7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67" y="731837"/>
            <a:ext cx="837366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41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AC27C-147D-48CF-81A0-2A27C301D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3C8349-E1A0-A49F-80A9-CF4351BCE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812524"/>
          </a:xfrm>
          <a:prstGeom prst="rect">
            <a:avLst/>
          </a:prstGeom>
        </p:spPr>
      </p:pic>
      <p:pic>
        <p:nvPicPr>
          <p:cNvPr id="3074" name="Picture 2" descr="Панорама комплекса антенн объекта в городе Чернобыль-2. Современный вид">
            <a:extLst>
              <a:ext uri="{FF2B5EF4-FFF2-40B4-BE49-F238E27FC236}">
                <a16:creationId xmlns:a16="http://schemas.microsoft.com/office/drawing/2014/main" id="{81E773FA-9470-6DBC-6749-619609E5D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36" y="1812524"/>
            <a:ext cx="7524328" cy="50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64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518E8-177B-12A0-D156-8D9B6203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Метрлік</a:t>
            </a:r>
            <a:r>
              <a:rPr lang="ru-RU" dirty="0"/>
              <a:t>, </a:t>
            </a:r>
            <a:r>
              <a:rPr lang="ru-RU" dirty="0" err="1"/>
              <a:t>дециметрлік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сантиметрлік</a:t>
            </a:r>
            <a:r>
              <a:rPr lang="ru-RU" dirty="0"/>
              <a:t> </a:t>
            </a:r>
            <a:r>
              <a:rPr lang="ru-RU" dirty="0" err="1"/>
              <a:t>толқындар</a:t>
            </a:r>
            <a:r>
              <a:rPr lang="ru-RU" dirty="0"/>
              <a:t>.</a:t>
            </a:r>
            <a:br>
              <a:rPr lang="ru-RU" dirty="0"/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405AE3-7735-C1D4-5363-C75454CE8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диапазондағы</a:t>
            </a:r>
            <a:r>
              <a:rPr lang="ru-RU" dirty="0"/>
              <a:t> </a:t>
            </a:r>
            <a:r>
              <a:rPr lang="ru-RU" dirty="0" err="1"/>
              <a:t>толқындар</a:t>
            </a:r>
            <a:r>
              <a:rPr lang="ru-RU" dirty="0"/>
              <a:t> </a:t>
            </a:r>
            <a:r>
              <a:rPr lang="ru-RU" dirty="0" err="1"/>
              <a:t>ионосферадан</a:t>
            </a:r>
            <a:r>
              <a:rPr lang="ru-RU" dirty="0"/>
              <a:t> 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жүзінде</a:t>
            </a:r>
            <a:r>
              <a:rPr lang="ru-RU" dirty="0"/>
              <a:t> </a:t>
            </a:r>
            <a:r>
              <a:rPr lang="ru-RU" dirty="0" err="1"/>
              <a:t>шағылыспайды</a:t>
            </a:r>
            <a:r>
              <a:rPr lang="ru-RU" dirty="0"/>
              <a:t>.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кеңістіктік</a:t>
            </a:r>
            <a:r>
              <a:rPr lang="ru-RU" dirty="0"/>
              <a:t> </a:t>
            </a:r>
            <a:r>
              <a:rPr lang="ru-RU" dirty="0" err="1"/>
              <a:t>толқындар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.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толқындары</a:t>
            </a:r>
            <a:r>
              <a:rPr lang="ru-RU" dirty="0"/>
              <a:t> тек </a:t>
            </a:r>
            <a:r>
              <a:rPr lang="ru-RU" dirty="0" err="1"/>
              <a:t>тікелей</a:t>
            </a:r>
            <a:r>
              <a:rPr lang="ru-RU" dirty="0"/>
              <a:t> </a:t>
            </a:r>
            <a:r>
              <a:rPr lang="ru-RU" dirty="0" err="1"/>
              <a:t>геометриялық</a:t>
            </a:r>
            <a:r>
              <a:rPr lang="ru-RU" dirty="0"/>
              <a:t> </a:t>
            </a:r>
            <a:r>
              <a:rPr lang="ru-RU" dirty="0" err="1"/>
              <a:t>көріну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таралады</a:t>
            </a:r>
            <a:r>
              <a:rPr lang="ru-RU" dirty="0"/>
              <a:t>, </a:t>
            </a:r>
            <a:r>
              <a:rPr lang="ru-RU" dirty="0" err="1"/>
              <a:t>өйткені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толқындар</a:t>
            </a:r>
            <a:r>
              <a:rPr lang="ru-RU" dirty="0"/>
              <a:t> </a:t>
            </a:r>
            <a:r>
              <a:rPr lang="ru-RU" dirty="0" err="1"/>
              <a:t>кедергілерді</a:t>
            </a:r>
            <a:r>
              <a:rPr lang="ru-RU" dirty="0"/>
              <a:t> </a:t>
            </a:r>
            <a:r>
              <a:rPr lang="ru-RU" dirty="0" err="1"/>
              <a:t>айналып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алмайды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605204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1CB61-5E2E-70C3-364F-FB2DE67C7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5E1CA-62BC-1C50-4601-FC0F56331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Көру</a:t>
            </a:r>
            <a:r>
              <a:rPr lang="ru-RU" dirty="0"/>
              <a:t> </a:t>
            </a:r>
            <a:r>
              <a:rPr lang="ru-RU" dirty="0" err="1"/>
              <a:t>сызығының</a:t>
            </a:r>
            <a:r>
              <a:rPr lang="ru-RU" dirty="0"/>
              <a:t> </a:t>
            </a:r>
            <a:r>
              <a:rPr lang="ru-RU" dirty="0" err="1"/>
              <a:t>қашықтығы</a:t>
            </a:r>
            <a:r>
              <a:rPr lang="ru-RU" dirty="0"/>
              <a:t> </a:t>
            </a:r>
            <a:r>
              <a:rPr lang="en-US" dirty="0"/>
              <a:t>D </a:t>
            </a:r>
            <a:r>
              <a:rPr lang="kk-KZ" dirty="0"/>
              <a:t>(</a:t>
            </a:r>
            <a:r>
              <a:rPr lang="ru-RU" dirty="0"/>
              <a:t>км) </a:t>
            </a:r>
            <a:r>
              <a:rPr lang="ru-RU" dirty="0" err="1"/>
              <a:t>мына</a:t>
            </a:r>
            <a:r>
              <a:rPr lang="ru-RU" dirty="0"/>
              <a:t> </a:t>
            </a:r>
            <a:r>
              <a:rPr lang="ru-RU" dirty="0" err="1"/>
              <a:t>өрнекпен</a:t>
            </a:r>
            <a:r>
              <a:rPr lang="ru-RU" dirty="0"/>
              <a:t> </a:t>
            </a:r>
            <a:r>
              <a:rPr lang="ru-RU" dirty="0" err="1"/>
              <a:t>анықталады</a:t>
            </a:r>
            <a:endParaRPr lang="ru-RU" dirty="0"/>
          </a:p>
          <a:p>
            <a:endParaRPr lang="ru-RU" dirty="0"/>
          </a:p>
          <a:p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A61F1B-98DB-EECC-7FD5-55B362E06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780928"/>
            <a:ext cx="4680350" cy="8427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484E27-96AD-A0E0-FC35-273A79B52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806254"/>
            <a:ext cx="8187508" cy="221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6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2E384-0C55-0E69-C448-167EFCFA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1F8AC-27A0-6904-153F-60938F30D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76021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DC5D5-C9CA-2627-D3C9-663F3267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F71DC7-AEF9-AADD-8079-F8608EDE5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8182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50B2F-5F0E-BA2B-6593-886E5F97A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62465E-1E50-EABF-8495-CF2EA9022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5053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225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000" b="1" dirty="0">
                <a:solidFill>
                  <a:srgbClr val="FF0000"/>
                </a:solidFill>
              </a:rPr>
              <a:t>Атмосфераның әсері</a:t>
            </a:r>
          </a:p>
          <a:p>
            <a:pPr marL="0" indent="0">
              <a:buNone/>
            </a:pPr>
            <a:endParaRPr lang="kk-KZ" sz="2000" dirty="0"/>
          </a:p>
          <a:p>
            <a:r>
              <a:rPr lang="kk-KZ" sz="2000" dirty="0"/>
              <a:t>Радиотолқындардың таралуына жер беті және ауа әсер етеді. Электрлік параметрлер (электрөткізгіштігі, диэлектрлік және магниттік өтімділіктер) әсерінен </a:t>
            </a:r>
            <a:r>
              <a:rPr lang="kk-KZ" sz="2000" b="1" dirty="0"/>
              <a:t>жұтылу</a:t>
            </a:r>
            <a:r>
              <a:rPr lang="kk-KZ" sz="2000" dirty="0"/>
              <a:t> және </a:t>
            </a:r>
            <a:r>
              <a:rPr lang="kk-KZ" sz="2000" b="1" dirty="0"/>
              <a:t>шағылу</a:t>
            </a:r>
            <a:r>
              <a:rPr lang="kk-KZ" sz="2000" dirty="0"/>
              <a:t> байқалады.</a:t>
            </a:r>
          </a:p>
          <a:p>
            <a:r>
              <a:rPr lang="kk-KZ" sz="2000" dirty="0"/>
              <a:t>Жерлік (земные волны) немесе беттік толқындар</a:t>
            </a:r>
          </a:p>
          <a:p>
            <a:pPr marL="0" indent="0">
              <a:buNone/>
            </a:pPr>
            <a:r>
              <a:rPr lang="kk-KZ" sz="2000" dirty="0"/>
              <a:t>Атмосфера: </a:t>
            </a:r>
          </a:p>
          <a:p>
            <a:r>
              <a:rPr lang="kk-KZ" sz="2000" dirty="0"/>
              <a:t>Тропосфера (10-20 км) – біркелкі емес (температура, қысым және ылғалдылық) </a:t>
            </a:r>
          </a:p>
          <a:p>
            <a:r>
              <a:rPr lang="kk-KZ" sz="2000" dirty="0"/>
              <a:t>Стратосфера (20-50 км) – біркелкі орта </a:t>
            </a:r>
          </a:p>
          <a:p>
            <a:r>
              <a:rPr lang="kk-KZ" sz="2000" dirty="0"/>
              <a:t>Ионосфера (50-20 000 км) – космостық сәулелер, Күннің ультрафиолеттік сәулелері әсерінен ауа молекулалары </a:t>
            </a:r>
            <a:r>
              <a:rPr lang="kk-KZ" sz="2000" b="1" dirty="0"/>
              <a:t>иондалып</a:t>
            </a:r>
            <a:r>
              <a:rPr lang="kk-KZ" sz="2000" dirty="0"/>
              <a:t>, еркін электрондарды тудырады. Олардың концентрациясы </a:t>
            </a:r>
            <a:r>
              <a:rPr lang="en-US" sz="2000" dirty="0"/>
              <a:t>Ne</a:t>
            </a:r>
            <a:r>
              <a:rPr lang="kk-KZ" sz="2000" dirty="0"/>
              <a:t> әртүрлі болып келеді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ru-RU" sz="2000" dirty="0"/>
              <a:t>Д </a:t>
            </a:r>
            <a:r>
              <a:rPr lang="kk-KZ" sz="2000" dirty="0"/>
              <a:t>қабат</a:t>
            </a:r>
            <a:r>
              <a:rPr lang="ru-RU" sz="2000" dirty="0"/>
              <a:t> (60-90 км) – </a:t>
            </a:r>
            <a:r>
              <a:rPr lang="ru-RU" sz="2000" dirty="0" err="1"/>
              <a:t>күндізгі</a:t>
            </a:r>
            <a:r>
              <a:rPr lang="ru-RU" sz="2000" dirty="0"/>
              <a:t> </a:t>
            </a:r>
            <a:r>
              <a:rPr lang="ru-RU" sz="2000" dirty="0" err="1"/>
              <a:t>уақыттарда</a:t>
            </a:r>
            <a:r>
              <a:rPr lang="ru-RU" sz="2000" dirty="0"/>
              <a:t> </a:t>
            </a:r>
            <a:r>
              <a:rPr lang="ru-RU" sz="2000" dirty="0" err="1"/>
              <a:t>активті</a:t>
            </a:r>
            <a:endParaRPr lang="ru-RU" sz="2000" dirty="0"/>
          </a:p>
          <a:p>
            <a:pPr marL="0" indent="0">
              <a:buNone/>
            </a:pPr>
            <a:r>
              <a:rPr lang="kk-KZ" sz="2000" dirty="0"/>
              <a:t>	Е қабат (100-120км) – жыл мезгілдерінен тәуелді</a:t>
            </a:r>
          </a:p>
          <a:p>
            <a:pPr marL="0" indent="0">
              <a:buNone/>
            </a:pPr>
            <a:r>
              <a:rPr lang="kk-KZ" sz="2000" dirty="0"/>
              <a:t>	</a:t>
            </a:r>
            <a:r>
              <a:rPr lang="en-US" sz="2000" dirty="0"/>
              <a:t>F1, F2 </a:t>
            </a:r>
            <a:r>
              <a:rPr lang="kk-KZ" sz="2000" dirty="0"/>
              <a:t>қабаттар (120-450 км) – ең жоғары концентрациялы</a:t>
            </a:r>
          </a:p>
          <a:p>
            <a:pPr marL="0" indent="0">
              <a:buNone/>
            </a:pPr>
            <a:endParaRPr lang="kk-KZ" sz="2000" dirty="0"/>
          </a:p>
          <a:p>
            <a:pPr marL="0" indent="0">
              <a:buNone/>
            </a:pPr>
            <a:endParaRPr lang="kk-KZ" sz="2000" dirty="0"/>
          </a:p>
        </p:txBody>
      </p:sp>
    </p:spTree>
    <p:extLst>
      <p:ext uri="{BB962C8B-B14F-4D97-AF65-F5344CB8AC3E}">
        <p14:creationId xmlns:p14="http://schemas.microsoft.com/office/powerpoint/2010/main" val="38381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Радиотолқындардың әртүрлі концетрациялы қабаттардан өтуі нәтижесінде сыну және шағылулар пайда болады.</a:t>
            </a:r>
          </a:p>
          <a:p>
            <a:pPr marL="0" indent="0">
              <a:buNone/>
            </a:pPr>
            <a:r>
              <a:rPr lang="kk-KZ" dirty="0"/>
              <a:t>Критикалық бұрыш:</a:t>
            </a:r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r>
              <a:rPr lang="kk-KZ" dirty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6365751" cy="125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21088"/>
            <a:ext cx="1905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8087"/>
            <a:ext cx="1952535" cy="10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250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4197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64" y="4365104"/>
            <a:ext cx="6121706" cy="123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62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62272"/>
            <a:ext cx="8748464" cy="1143000"/>
          </a:xfrm>
        </p:spPr>
        <p:txBody>
          <a:bodyPr>
            <a:normAutofit/>
          </a:bodyPr>
          <a:lstStyle/>
          <a:p>
            <a:r>
              <a:rPr lang="kk-KZ" sz="2800" dirty="0"/>
              <a:t>Әртүрлі диапазондағы ЭМТ таралуының ерекшеліктері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AC2879-F810-8B1F-2CF3-7688EE395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88" y="791294"/>
            <a:ext cx="86487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6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C4059-F35D-D0A3-DFA8-4E98460D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/>
              <a:t>Дека-</a:t>
            </a:r>
            <a:r>
              <a:rPr lang="ru-RU" dirty="0" err="1"/>
              <a:t>мегаметр</a:t>
            </a:r>
            <a:r>
              <a:rPr lang="ru-RU" dirty="0"/>
              <a:t>, </a:t>
            </a:r>
            <a:r>
              <a:rPr lang="ru-RU" dirty="0" err="1"/>
              <a:t>мегаметр</a:t>
            </a:r>
            <a:r>
              <a:rPr lang="ru-RU" dirty="0"/>
              <a:t>, </a:t>
            </a:r>
            <a:r>
              <a:rPr lang="ru-RU" dirty="0" err="1"/>
              <a:t>гекто</a:t>
            </a:r>
            <a:r>
              <a:rPr lang="ru-RU" dirty="0"/>
              <a:t>-километр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мириаметрлік</a:t>
            </a:r>
            <a:r>
              <a:rPr lang="ru-RU" dirty="0"/>
              <a:t> ЭМТ</a:t>
            </a:r>
            <a:br>
              <a:rPr lang="ru-RU" dirty="0"/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E939F8-F883-076C-15D2-E4BEF9C59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қасиеті</a:t>
            </a:r>
            <a:r>
              <a:rPr lang="ru-RU" dirty="0"/>
              <a:t> </a:t>
            </a:r>
            <a:r>
              <a:rPr lang="ru-RU" dirty="0" err="1"/>
              <a:t>теңіз</a:t>
            </a:r>
            <a:r>
              <a:rPr lang="ru-RU" dirty="0"/>
              <a:t> </a:t>
            </a:r>
            <a:r>
              <a:rPr lang="ru-RU" dirty="0" err="1"/>
              <a:t>суымен</a:t>
            </a:r>
            <a:r>
              <a:rPr lang="ru-RU" dirty="0"/>
              <a:t> </a:t>
            </a:r>
            <a:r>
              <a:rPr lang="ru-RU" dirty="0" err="1"/>
              <a:t>әлсіз</a:t>
            </a:r>
            <a:r>
              <a:rPr lang="ru-RU" dirty="0"/>
              <a:t> </a:t>
            </a:r>
            <a:r>
              <a:rPr lang="ru-RU" dirty="0" err="1"/>
              <a:t>сіңеді</a:t>
            </a:r>
            <a:r>
              <a:rPr lang="ru-RU" dirty="0"/>
              <a:t>,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суасты</a:t>
            </a:r>
            <a:r>
              <a:rPr lang="ru-RU" dirty="0"/>
              <a:t> </a:t>
            </a:r>
            <a:r>
              <a:rPr lang="ru-RU" dirty="0" err="1"/>
              <a:t>қайықтарымен</a:t>
            </a:r>
            <a:r>
              <a:rPr lang="ru-RU" dirty="0"/>
              <a:t> </a:t>
            </a:r>
            <a:r>
              <a:rPr lang="ru-RU" dirty="0" err="1"/>
              <a:t>суасты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жүйелерінде</a:t>
            </a:r>
            <a:r>
              <a:rPr lang="ru-RU" dirty="0"/>
              <a:t> </a:t>
            </a:r>
            <a:r>
              <a:rPr lang="ru-RU" dirty="0" err="1"/>
              <a:t>қолдануға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кемшілігі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мазмұнының</a:t>
            </a:r>
            <a:r>
              <a:rPr lang="ru-RU" dirty="0"/>
              <a:t> </a:t>
            </a:r>
            <a:r>
              <a:rPr lang="ru-RU" dirty="0" err="1"/>
              <a:t>төмендігі</a:t>
            </a:r>
            <a:r>
              <a:rPr lang="ru-RU" dirty="0"/>
              <a:t>, </a:t>
            </a:r>
            <a:r>
              <a:rPr lang="ru-RU" dirty="0" err="1"/>
              <a:t>қабылдағыш</a:t>
            </a:r>
            <a:r>
              <a:rPr lang="ru-RU" dirty="0"/>
              <a:t> </a:t>
            </a:r>
            <a:r>
              <a:rPr lang="ru-RU" dirty="0" err="1"/>
              <a:t>жабдықтарының</a:t>
            </a:r>
            <a:r>
              <a:rPr lang="ru-RU" dirty="0"/>
              <a:t> </a:t>
            </a:r>
            <a:r>
              <a:rPr lang="ru-RU" dirty="0" err="1"/>
              <a:t>күрделілігі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құны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35095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1A4E6-1C83-3DB6-2C48-66BFA9F7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D09F3E-8F5E-AFB4-EA69-D36F10DA6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490"/>
            <a:ext cx="9144000" cy="173681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4787B87-2631-F036-4F8C-527C7392E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9368"/>
            <a:ext cx="9144000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211134-FFB1-87E9-08DC-5D5AB664B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69447"/>
            <a:ext cx="9144000" cy="102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71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9D131-F7B8-10A8-CC05-D1A38EA1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4B4809-5D4B-A5FE-6A45-49123E358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Километрлік</a:t>
            </a:r>
            <a:r>
              <a:rPr lang="ru-RU" b="1" dirty="0"/>
              <a:t> </a:t>
            </a:r>
            <a:r>
              <a:rPr lang="ru-RU" b="1" dirty="0" err="1"/>
              <a:t>толқындар</a:t>
            </a:r>
            <a:r>
              <a:rPr lang="ru-RU" dirty="0"/>
              <a:t> </a:t>
            </a:r>
            <a:r>
              <a:rPr lang="ru-RU" dirty="0" err="1"/>
              <a:t>беткі</a:t>
            </a:r>
            <a:r>
              <a:rPr lang="ru-RU" dirty="0"/>
              <a:t> </a:t>
            </a:r>
            <a:r>
              <a:rPr lang="ru-RU" dirty="0" err="1"/>
              <a:t>толқындар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2500 км-</a:t>
            </a:r>
            <a:r>
              <a:rPr lang="ru-RU" dirty="0" err="1"/>
              <a:t>ге</a:t>
            </a:r>
            <a:r>
              <a:rPr lang="ru-RU" dirty="0"/>
              <a:t> </a:t>
            </a:r>
            <a:r>
              <a:rPr lang="ru-RU" dirty="0" err="1"/>
              <a:t>дейінгі</a:t>
            </a:r>
            <a:r>
              <a:rPr lang="ru-RU" dirty="0"/>
              <a:t> </a:t>
            </a:r>
            <a:r>
              <a:rPr lang="ru-RU" dirty="0" err="1"/>
              <a:t>аралықта</a:t>
            </a:r>
            <a:r>
              <a:rPr lang="ru-RU" dirty="0"/>
              <a:t> </a:t>
            </a:r>
            <a:r>
              <a:rPr lang="ru-RU" dirty="0" err="1"/>
              <a:t>таралады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толқындар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бетімен</a:t>
            </a:r>
            <a:r>
              <a:rPr lang="ru-RU" dirty="0"/>
              <a:t> </a:t>
            </a:r>
            <a:r>
              <a:rPr lang="ru-RU" dirty="0" err="1"/>
              <a:t>әлсіз</a:t>
            </a:r>
            <a:r>
              <a:rPr lang="ru-RU" dirty="0"/>
              <a:t> </a:t>
            </a:r>
            <a:r>
              <a:rPr lang="ru-RU" dirty="0" err="1"/>
              <a:t>жұтылады</a:t>
            </a:r>
            <a:r>
              <a:rPr lang="ru-RU" dirty="0"/>
              <a:t>. </a:t>
            </a:r>
            <a:r>
              <a:rPr lang="ru-RU" dirty="0" err="1"/>
              <a:t>Ұзақ</a:t>
            </a:r>
            <a:r>
              <a:rPr lang="ru-RU" dirty="0"/>
              <a:t> </a:t>
            </a:r>
            <a:r>
              <a:rPr lang="ru-RU" dirty="0" err="1"/>
              <a:t>қашықтықтарда</a:t>
            </a:r>
            <a:r>
              <a:rPr lang="ru-RU" dirty="0"/>
              <a:t> </a:t>
            </a:r>
            <a:r>
              <a:rPr lang="ru-RU" dirty="0" err="1"/>
              <a:t>таралу</a:t>
            </a:r>
            <a:r>
              <a:rPr lang="ru-RU" dirty="0"/>
              <a:t> </a:t>
            </a:r>
            <a:r>
              <a:rPr lang="ru-RU" dirty="0" err="1"/>
              <a:t>ионосфераның</a:t>
            </a:r>
            <a:r>
              <a:rPr lang="ru-RU" dirty="0"/>
              <a:t> </a:t>
            </a:r>
            <a:r>
              <a:rPr lang="ru-RU" dirty="0" err="1"/>
              <a:t>төменгі</a:t>
            </a:r>
            <a:r>
              <a:rPr lang="ru-RU" dirty="0"/>
              <a:t> </a:t>
            </a:r>
            <a:r>
              <a:rPr lang="ru-RU" dirty="0" err="1"/>
              <a:t>қабаттарынан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Жерден</a:t>
            </a:r>
            <a:r>
              <a:rPr lang="ru-RU" dirty="0"/>
              <a:t> </a:t>
            </a:r>
            <a:r>
              <a:rPr lang="ru-RU" dirty="0" err="1"/>
              <a:t>толқын</a:t>
            </a:r>
            <a:r>
              <a:rPr lang="ru-RU" dirty="0"/>
              <a:t> </a:t>
            </a:r>
            <a:r>
              <a:rPr lang="ru-RU" dirty="0" err="1"/>
              <a:t>өткізгіштің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түрі</a:t>
            </a:r>
            <a:r>
              <a:rPr lang="ru-RU" dirty="0"/>
              <a:t>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рет</a:t>
            </a:r>
            <a:r>
              <a:rPr lang="ru-RU" dirty="0"/>
              <a:t> </a:t>
            </a:r>
            <a:r>
              <a:rPr lang="ru-RU" dirty="0" err="1"/>
              <a:t>шағылысуына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кеңістіктік</a:t>
            </a:r>
            <a:r>
              <a:rPr lang="ru-RU" dirty="0"/>
              <a:t> </a:t>
            </a:r>
            <a:r>
              <a:rPr lang="ru-RU" dirty="0" err="1"/>
              <a:t>толқындар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асырылады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52344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434DB-526D-8B34-B477-BC06B167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Гектометриялық</a:t>
            </a:r>
            <a:r>
              <a:rPr lang="ru-RU" dirty="0"/>
              <a:t> </a:t>
            </a:r>
            <a:r>
              <a:rPr lang="ru-RU" dirty="0" err="1"/>
              <a:t>толқындар</a:t>
            </a:r>
            <a:r>
              <a:rPr lang="ru-RU" dirty="0"/>
              <a:t>.</a:t>
            </a:r>
            <a:br>
              <a:rPr lang="ru-RU" dirty="0"/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A75B56-6453-4483-DD4D-F98FD57AE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диапазонда</a:t>
            </a:r>
            <a:r>
              <a:rPr lang="ru-RU" dirty="0"/>
              <a:t> </a:t>
            </a:r>
            <a:r>
              <a:rPr lang="ru-RU" dirty="0" err="1"/>
              <a:t>күндізгі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негізінен</a:t>
            </a:r>
            <a:r>
              <a:rPr lang="ru-RU" dirty="0"/>
              <a:t> </a:t>
            </a:r>
            <a:r>
              <a:rPr lang="ru-RU" dirty="0" err="1"/>
              <a:t>беткі</a:t>
            </a:r>
            <a:r>
              <a:rPr lang="ru-RU" dirty="0"/>
              <a:t> </a:t>
            </a:r>
            <a:r>
              <a:rPr lang="ru-RU" dirty="0" err="1"/>
              <a:t>толқындар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асырылады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толқындарды</a:t>
            </a:r>
            <a:r>
              <a:rPr lang="ru-RU" dirty="0"/>
              <a:t> </a:t>
            </a:r>
            <a:r>
              <a:rPr lang="ru-RU" dirty="0" err="1"/>
              <a:t>Жер</a:t>
            </a:r>
            <a:r>
              <a:rPr lang="ru-RU" dirty="0"/>
              <a:t> </a:t>
            </a:r>
            <a:r>
              <a:rPr lang="ru-RU" dirty="0" err="1"/>
              <a:t>айтарлықтай</a:t>
            </a:r>
            <a:r>
              <a:rPr lang="ru-RU" dirty="0"/>
              <a:t> </a:t>
            </a:r>
            <a:r>
              <a:rPr lang="ru-RU" dirty="0" err="1"/>
              <a:t>сіңіреді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жүз</a:t>
            </a:r>
            <a:r>
              <a:rPr lang="ru-RU" dirty="0"/>
              <a:t> </a:t>
            </a:r>
            <a:r>
              <a:rPr lang="ru-RU" dirty="0" err="1"/>
              <a:t>километрмен</a:t>
            </a:r>
            <a:r>
              <a:rPr lang="ru-RU" dirty="0"/>
              <a:t> </a:t>
            </a:r>
            <a:r>
              <a:rPr lang="ru-RU" dirty="0" err="1"/>
              <a:t>шектеледі</a:t>
            </a:r>
            <a:r>
              <a:rPr lang="ru-RU" dirty="0"/>
              <a:t>. </a:t>
            </a:r>
            <a:r>
              <a:rPr lang="ru-RU" dirty="0" err="1"/>
              <a:t>Аспан</a:t>
            </a:r>
            <a:r>
              <a:rPr lang="ru-RU" dirty="0"/>
              <a:t> </a:t>
            </a:r>
            <a:r>
              <a:rPr lang="ru-RU" dirty="0" err="1"/>
              <a:t>толқындарын</a:t>
            </a:r>
            <a:r>
              <a:rPr lang="ru-RU" dirty="0"/>
              <a:t> ионосфера </a:t>
            </a:r>
            <a:r>
              <a:rPr lang="ru-RU" dirty="0" err="1"/>
              <a:t>толығымен</a:t>
            </a:r>
            <a:r>
              <a:rPr lang="ru-RU" dirty="0"/>
              <a:t> </a:t>
            </a:r>
            <a:r>
              <a:rPr lang="ru-RU" dirty="0" err="1"/>
              <a:t>дерлік</a:t>
            </a:r>
            <a:r>
              <a:rPr lang="ru-RU" dirty="0"/>
              <a:t> </a:t>
            </a:r>
            <a:r>
              <a:rPr lang="ru-RU" dirty="0" err="1"/>
              <a:t>сіңіреді</a:t>
            </a:r>
            <a:r>
              <a:rPr lang="ru-RU" dirty="0"/>
              <a:t>. </a:t>
            </a:r>
            <a:r>
              <a:rPr lang="ru-RU" dirty="0" err="1"/>
              <a:t>Түнде</a:t>
            </a:r>
            <a:r>
              <a:rPr lang="ru-RU" dirty="0"/>
              <a:t> </a:t>
            </a:r>
            <a:r>
              <a:rPr lang="ru-RU" dirty="0" err="1"/>
              <a:t>ионосферадағы</a:t>
            </a:r>
            <a:r>
              <a:rPr lang="ru-RU" dirty="0"/>
              <a:t> </a:t>
            </a:r>
            <a:r>
              <a:rPr lang="ru-RU" dirty="0" err="1"/>
              <a:t>газдың</a:t>
            </a:r>
            <a:r>
              <a:rPr lang="ru-RU" dirty="0"/>
              <a:t> </a:t>
            </a:r>
            <a:r>
              <a:rPr lang="ru-RU" dirty="0" err="1"/>
              <a:t>иондануы</a:t>
            </a:r>
            <a:r>
              <a:rPr lang="ru-RU" dirty="0"/>
              <a:t> </a:t>
            </a:r>
            <a:r>
              <a:rPr lang="ru-RU" dirty="0" err="1"/>
              <a:t>күрт</a:t>
            </a:r>
            <a:r>
              <a:rPr lang="ru-RU" dirty="0"/>
              <a:t> </a:t>
            </a:r>
            <a:r>
              <a:rPr lang="ru-RU" dirty="0" err="1"/>
              <a:t>төмендеген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ғарыштық</a:t>
            </a:r>
            <a:r>
              <a:rPr lang="ru-RU" dirty="0"/>
              <a:t> </a:t>
            </a:r>
            <a:r>
              <a:rPr lang="ru-RU" dirty="0" err="1"/>
              <a:t>сәуленің</a:t>
            </a:r>
            <a:r>
              <a:rPr lang="ru-RU" dirty="0"/>
              <a:t> </a:t>
            </a:r>
            <a:r>
              <a:rPr lang="ru-RU" dirty="0" err="1"/>
              <a:t>қарқындылығы</a:t>
            </a:r>
            <a:r>
              <a:rPr lang="ru-RU" dirty="0"/>
              <a:t> </a:t>
            </a:r>
            <a:r>
              <a:rPr lang="ru-RU" dirty="0" err="1"/>
              <a:t>артады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гектометриялық</a:t>
            </a:r>
            <a:r>
              <a:rPr lang="ru-RU" dirty="0"/>
              <a:t> </a:t>
            </a:r>
            <a:r>
              <a:rPr lang="ru-RU" dirty="0" err="1"/>
              <a:t>толқынның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мың</a:t>
            </a:r>
            <a:r>
              <a:rPr lang="ru-RU" dirty="0"/>
              <a:t>, </a:t>
            </a:r>
            <a:r>
              <a:rPr lang="ru-RU" dirty="0" err="1"/>
              <a:t>тіпті</a:t>
            </a:r>
            <a:r>
              <a:rPr lang="ru-RU" dirty="0"/>
              <a:t> </a:t>
            </a:r>
            <a:r>
              <a:rPr lang="ru-RU" dirty="0" err="1"/>
              <a:t>ондаған</a:t>
            </a:r>
            <a:r>
              <a:rPr lang="ru-RU" dirty="0"/>
              <a:t> </a:t>
            </a:r>
            <a:r>
              <a:rPr lang="ru-RU" dirty="0" err="1"/>
              <a:t>мың</a:t>
            </a:r>
            <a:r>
              <a:rPr lang="ru-RU" dirty="0"/>
              <a:t> </a:t>
            </a:r>
            <a:r>
              <a:rPr lang="ru-RU" dirty="0" err="1"/>
              <a:t>километрге</a:t>
            </a:r>
            <a:r>
              <a:rPr lang="ru-RU" dirty="0"/>
              <a:t> </a:t>
            </a:r>
            <a:r>
              <a:rPr lang="ru-RU" dirty="0" err="1"/>
              <a:t>дейінгі</a:t>
            </a:r>
            <a:r>
              <a:rPr lang="ru-RU" dirty="0"/>
              <a:t> </a:t>
            </a:r>
            <a:r>
              <a:rPr lang="ru-RU" dirty="0" err="1"/>
              <a:t>қашықтыққа</a:t>
            </a:r>
            <a:r>
              <a:rPr lang="ru-RU" dirty="0"/>
              <a:t> </a:t>
            </a:r>
            <a:r>
              <a:rPr lang="ru-RU" dirty="0" err="1"/>
              <a:t>тиімді</a:t>
            </a:r>
            <a:r>
              <a:rPr lang="ru-RU" dirty="0"/>
              <a:t> </a:t>
            </a:r>
            <a:r>
              <a:rPr lang="ru-RU" dirty="0" err="1"/>
              <a:t>таралуына</a:t>
            </a:r>
            <a:r>
              <a:rPr lang="ru-RU" dirty="0"/>
              <a:t> </a:t>
            </a:r>
            <a:r>
              <a:rPr lang="ru-RU" dirty="0" err="1"/>
              <a:t>ықпал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 </a:t>
            </a:r>
            <a:r>
              <a:rPr lang="ru-RU" dirty="0" err="1"/>
              <a:t>Түнде</a:t>
            </a:r>
            <a:r>
              <a:rPr lang="ru-RU" dirty="0"/>
              <a:t> </a:t>
            </a:r>
            <a:r>
              <a:rPr lang="ru-RU" dirty="0" err="1"/>
              <a:t>қабылдау</a:t>
            </a:r>
            <a:r>
              <a:rPr lang="ru-RU" dirty="0"/>
              <a:t> </a:t>
            </a:r>
            <a:r>
              <a:rPr lang="ru-RU" dirty="0" err="1"/>
              <a:t>нүктесінде</a:t>
            </a:r>
            <a:r>
              <a:rPr lang="ru-RU" dirty="0"/>
              <a:t> </a:t>
            </a:r>
            <a:r>
              <a:rPr lang="ru-RU" dirty="0" err="1"/>
              <a:t>құрылған</a:t>
            </a:r>
            <a:r>
              <a:rPr lang="ru-RU" dirty="0"/>
              <a:t> ЭҚК </a:t>
            </a:r>
            <a:r>
              <a:rPr lang="ru-RU" dirty="0" err="1"/>
              <a:t>беттік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кеңістіктік</a:t>
            </a:r>
            <a:r>
              <a:rPr lang="ru-RU" dirty="0"/>
              <a:t> </a:t>
            </a:r>
            <a:r>
              <a:rPr lang="ru-RU" dirty="0" err="1"/>
              <a:t>толқындардың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интерференциясы</a:t>
            </a:r>
            <a:r>
              <a:rPr lang="ru-RU" dirty="0"/>
              <a:t> </a:t>
            </a:r>
            <a:r>
              <a:rPr lang="ru-RU" dirty="0" err="1"/>
              <a:t>нәтижесінде</a:t>
            </a:r>
            <a:r>
              <a:rPr lang="ru-RU" dirty="0"/>
              <a:t> </a:t>
            </a:r>
            <a:r>
              <a:rPr lang="ru-RU" dirty="0" err="1"/>
              <a:t>түзілуі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, </a:t>
            </a:r>
            <a:r>
              <a:rPr lang="ru-RU" dirty="0" err="1"/>
              <a:t>нәтижесінде</a:t>
            </a:r>
            <a:r>
              <a:rPr lang="ru-RU" dirty="0"/>
              <a:t> осы </a:t>
            </a:r>
            <a:r>
              <a:rPr lang="ru-RU" dirty="0" err="1"/>
              <a:t>толқындардың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r>
              <a:rPr lang="ru-RU" dirty="0"/>
              <a:t> </a:t>
            </a:r>
            <a:r>
              <a:rPr lang="ru-RU" dirty="0" err="1"/>
              <a:t>антифазасына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сөну</a:t>
            </a:r>
            <a:r>
              <a:rPr lang="ru-RU" dirty="0"/>
              <a:t> </a:t>
            </a:r>
            <a:r>
              <a:rPr lang="ru-RU" dirty="0" err="1"/>
              <a:t>әсері</a:t>
            </a:r>
            <a:r>
              <a:rPr lang="ru-RU" dirty="0"/>
              <a:t> (</a:t>
            </a:r>
            <a:r>
              <a:rPr lang="ru-RU" dirty="0" err="1"/>
              <a:t>өшу</a:t>
            </a:r>
            <a:r>
              <a:rPr lang="ru-RU" dirty="0"/>
              <a:t>)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2050" name="Picture 2" descr="Звук - распространение акустической энергии в виде упругих волн">
            <a:extLst>
              <a:ext uri="{FF2B5EF4-FFF2-40B4-BE49-F238E27FC236}">
                <a16:creationId xmlns:a16="http://schemas.microsoft.com/office/drawing/2014/main" id="{5A535E38-E1E1-E5C9-B9C7-257702681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49540"/>
            <a:ext cx="4536504" cy="199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35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435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Әртүрлі диапазондағы ЭМТ таралуының ерекшеліктері</vt:lpstr>
      <vt:lpstr>Дека-мегаметр, мегаметр, гекто-километр және мириаметрлік ЭМТ </vt:lpstr>
      <vt:lpstr>Презентация PowerPoint</vt:lpstr>
      <vt:lpstr>Презентация PowerPoint</vt:lpstr>
      <vt:lpstr>Гектометриялық толқындар. </vt:lpstr>
      <vt:lpstr>Презентация PowerPoint</vt:lpstr>
      <vt:lpstr>Презентация PowerPoint</vt:lpstr>
      <vt:lpstr>Презентация PowerPoint</vt:lpstr>
      <vt:lpstr>Метрлік, дециметрлік және сантиметрлік толқындар.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HIMERA</dc:creator>
  <cp:lastModifiedBy>beibit</cp:lastModifiedBy>
  <cp:revision>16</cp:revision>
  <dcterms:created xsi:type="dcterms:W3CDTF">2021-09-22T15:01:52Z</dcterms:created>
  <dcterms:modified xsi:type="dcterms:W3CDTF">2022-09-15T06:55:42Z</dcterms:modified>
</cp:coreProperties>
</file>